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0674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789220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337286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14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100572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407755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1EDC4D0-4420-440D-980E-6659F891D449}" type="datetimeFigureOut">
              <a:rPr lang="ar-IQ" smtClean="0"/>
              <a:t>08/04/1440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773488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1EDC4D0-4420-440D-980E-6659F891D449}" type="datetimeFigureOut">
              <a:rPr lang="ar-IQ" smtClean="0"/>
              <a:t>08/04/1440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2705329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1EDC4D0-4420-440D-980E-6659F891D449}" type="datetimeFigureOut">
              <a:rPr lang="ar-IQ" smtClean="0"/>
              <a:t>08/04/1440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101958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14035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1EDC4D0-4420-440D-980E-6659F891D449}" type="datetimeFigureOut">
              <a:rPr lang="ar-IQ" smtClean="0"/>
              <a:t>08/04/1440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EDF9106-E62B-4A5A-B5E1-583B534607B9}" type="slidenum">
              <a:rPr lang="ar-IQ" smtClean="0"/>
              <a:t>‹#›</a:t>
            </a:fld>
            <a:endParaRPr lang="ar-IQ"/>
          </a:p>
        </p:txBody>
      </p:sp>
    </p:spTree>
    <p:extLst>
      <p:ext uri="{BB962C8B-B14F-4D97-AF65-F5344CB8AC3E}">
        <p14:creationId xmlns:p14="http://schemas.microsoft.com/office/powerpoint/2010/main" val="67082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EDC4D0-4420-440D-980E-6659F891D449}" type="datetimeFigureOut">
              <a:rPr lang="ar-IQ" smtClean="0"/>
              <a:t>08/04/1440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DF9106-E62B-4A5A-B5E1-583B534607B9}" type="slidenum">
              <a:rPr lang="ar-IQ" smtClean="0"/>
              <a:t>‹#›</a:t>
            </a:fld>
            <a:endParaRPr lang="ar-IQ"/>
          </a:p>
        </p:txBody>
      </p:sp>
    </p:spTree>
    <p:extLst>
      <p:ext uri="{BB962C8B-B14F-4D97-AF65-F5344CB8AC3E}">
        <p14:creationId xmlns:p14="http://schemas.microsoft.com/office/powerpoint/2010/main" val="1036448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1340768"/>
            <a:ext cx="8586688" cy="5112568"/>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endParaRPr lang="ar-IQ" sz="3600" dirty="0"/>
          </a:p>
        </p:txBody>
      </p:sp>
      <p:sp>
        <p:nvSpPr>
          <p:cNvPr id="5" name="عنوان 4"/>
          <p:cNvSpPr>
            <a:spLocks noGrp="1"/>
          </p:cNvSpPr>
          <p:nvPr>
            <p:ph type="ctrTitle"/>
          </p:nvPr>
        </p:nvSpPr>
        <p:spPr>
          <a:xfrm>
            <a:off x="755576" y="188640"/>
            <a:ext cx="7772400" cy="6264696"/>
          </a:xfrm>
        </p:spPr>
        <p:txBody>
          <a:bodyPr>
            <a:noAutofit/>
          </a:bodyPr>
          <a:lstStyle/>
          <a:p>
            <a:r>
              <a:rPr lang="ar-SA" sz="2400" dirty="0"/>
              <a:t> </a:t>
            </a:r>
            <a:r>
              <a:rPr lang="ar-SA" sz="2400" b="1" dirty="0"/>
              <a:t>وزارة التعليم العالي و البحث العلمي </a:t>
            </a:r>
            <a:r>
              <a:rPr lang="en-US" sz="2400" dirty="0"/>
              <a:t/>
            </a:r>
            <a:br>
              <a:rPr lang="en-US" sz="2400" dirty="0"/>
            </a:br>
            <a:r>
              <a:rPr lang="ar-SA" sz="2400" b="1" dirty="0"/>
              <a:t>                  جامعة البصرة </a:t>
            </a:r>
            <a:r>
              <a:rPr lang="en-US" sz="2400" dirty="0"/>
              <a:t/>
            </a:r>
            <a:br>
              <a:rPr lang="en-US" sz="2400" dirty="0"/>
            </a:br>
            <a:r>
              <a:rPr lang="ar-SA" sz="2400" b="1" dirty="0"/>
              <a:t>      كلية التربية البدنية و علوم الرياضة </a:t>
            </a:r>
            <a:r>
              <a:rPr lang="en-US" sz="2400" dirty="0"/>
              <a:t/>
            </a:r>
            <a:br>
              <a:rPr lang="en-US" sz="2400" dirty="0"/>
            </a:br>
            <a:r>
              <a:rPr lang="ar-SA" sz="2400" b="1" dirty="0"/>
              <a:t>          الدراسات العليا / الدكتوراه </a:t>
            </a:r>
            <a:r>
              <a:rPr lang="en-US" sz="2400" dirty="0"/>
              <a:t/>
            </a:r>
            <a:br>
              <a:rPr lang="en-US" sz="2400" dirty="0"/>
            </a:br>
            <a:r>
              <a:rPr lang="ar-SA" sz="2400" b="1" dirty="0"/>
              <a:t> </a:t>
            </a:r>
            <a:r>
              <a:rPr lang="en-US" sz="2400" dirty="0"/>
              <a:t/>
            </a:r>
            <a:br>
              <a:rPr lang="en-US" sz="2400" dirty="0"/>
            </a:br>
            <a:r>
              <a:rPr lang="ar-SA" sz="2400" b="1" dirty="0"/>
              <a:t> </a:t>
            </a:r>
            <a:r>
              <a:rPr lang="en-US" sz="2400" dirty="0"/>
              <a:t/>
            </a:r>
            <a:br>
              <a:rPr lang="en-US" sz="2400" dirty="0"/>
            </a:br>
            <a:r>
              <a:rPr lang="ar-SA" sz="2400" b="1" dirty="0"/>
              <a:t> </a:t>
            </a:r>
            <a:r>
              <a:rPr lang="en-US" sz="2400" dirty="0"/>
              <a:t/>
            </a:r>
            <a:br>
              <a:rPr lang="en-US" sz="2400" dirty="0"/>
            </a:br>
            <a:r>
              <a:rPr lang="ar-SA" sz="2400" b="1" dirty="0"/>
              <a:t>             التغذية الراجعة </a:t>
            </a:r>
            <a:r>
              <a:rPr lang="en-US" sz="2400" dirty="0"/>
              <a:t/>
            </a:r>
            <a:br>
              <a:rPr lang="en-US" sz="2400" dirty="0"/>
            </a:br>
            <a:r>
              <a:rPr lang="ar-SA" sz="2400" b="1" dirty="0"/>
              <a:t> </a:t>
            </a:r>
            <a:r>
              <a:rPr lang="en-US" sz="2400" dirty="0"/>
              <a:t/>
            </a:r>
            <a:br>
              <a:rPr lang="en-US" sz="2400" dirty="0"/>
            </a:br>
            <a:r>
              <a:rPr lang="ar-SA" sz="2400" b="1" dirty="0"/>
              <a:t>             </a:t>
            </a:r>
            <a:r>
              <a:rPr lang="ar-SA" sz="2400" b="1" dirty="0" smtClean="0"/>
              <a:t>إعداد </a:t>
            </a:r>
            <a:r>
              <a:rPr lang="en-US" sz="2400" dirty="0"/>
              <a:t/>
            </a:r>
            <a:br>
              <a:rPr lang="en-US" sz="2400" dirty="0"/>
            </a:br>
            <a:r>
              <a:rPr lang="ar-SA" sz="2400" b="1" dirty="0"/>
              <a:t>                      </a:t>
            </a:r>
            <a:r>
              <a:rPr lang="en-US" sz="2400" dirty="0"/>
              <a:t/>
            </a:r>
            <a:br>
              <a:rPr lang="en-US" sz="2400" dirty="0"/>
            </a:br>
            <a:r>
              <a:rPr lang="ar-SA" sz="2400" b="1" dirty="0"/>
              <a:t>                            الأستاذ الدكتور </a:t>
            </a:r>
            <a:r>
              <a:rPr lang="en-US" sz="2400" dirty="0"/>
              <a:t/>
            </a:r>
            <a:br>
              <a:rPr lang="en-US" sz="2400" dirty="0"/>
            </a:br>
            <a:r>
              <a:rPr lang="ar-SA" sz="2400" b="1" dirty="0"/>
              <a:t>               </a:t>
            </a:r>
            <a:r>
              <a:rPr lang="en-US" sz="2400" b="1" dirty="0"/>
              <a:t>    </a:t>
            </a:r>
            <a:r>
              <a:rPr lang="ar-SA" sz="2400" b="1" dirty="0"/>
              <a:t>محمد عنيسي الكعبي</a:t>
            </a:r>
            <a:r>
              <a:rPr lang="en-US" sz="2400" dirty="0"/>
              <a:t/>
            </a:r>
            <a:br>
              <a:rPr lang="en-US" sz="2400" dirty="0"/>
            </a:br>
            <a:r>
              <a:rPr lang="ar-SA" sz="2400" b="1" dirty="0"/>
              <a:t> </a:t>
            </a:r>
            <a:r>
              <a:rPr lang="en-US" sz="2400" dirty="0"/>
              <a:t/>
            </a:r>
            <a:br>
              <a:rPr lang="en-US" sz="2400" dirty="0"/>
            </a:br>
            <a:r>
              <a:rPr lang="en-US" sz="2400" b="1" dirty="0"/>
              <a:t>2018                             </a:t>
            </a:r>
            <a:endParaRPr lang="ar-IQ" sz="2400" dirty="0"/>
          </a:p>
        </p:txBody>
      </p:sp>
    </p:spTree>
    <p:extLst>
      <p:ext uri="{BB962C8B-B14F-4D97-AF65-F5344CB8AC3E}">
        <p14:creationId xmlns:p14="http://schemas.microsoft.com/office/powerpoint/2010/main" val="305578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txBody>
          <a:bodyPr>
            <a:noAutofit/>
          </a:bodyPr>
          <a:lstStyle/>
          <a:p>
            <a:r>
              <a:rPr lang="en-US" sz="1800" b="1" dirty="0"/>
              <a:t> </a:t>
            </a:r>
            <a:r>
              <a:rPr lang="en-US" sz="1800" dirty="0"/>
              <a:t/>
            </a:r>
            <a:br>
              <a:rPr lang="en-US" sz="1800" dirty="0"/>
            </a:br>
            <a:r>
              <a:rPr lang="ar-SA" sz="1800" b="1" dirty="0"/>
              <a:t>مفهوم التغذية الراجعة</a:t>
            </a:r>
            <a:r>
              <a:rPr lang="en-US" sz="1800" dirty="0"/>
              <a:t/>
            </a:r>
            <a:br>
              <a:rPr lang="en-US" sz="1800" dirty="0"/>
            </a:br>
            <a:r>
              <a:rPr lang="ar-SA" sz="1800" dirty="0"/>
              <a:t>       يعتبر مفهوم التغذية الراجعة من المفاهيم التربوية الحديثة التي ظهرت في النصف الثاني من القرن العشرين ، غير أنها لاقت اهتماما كبيراً من التربويين وعلماء النفس على حد سواء . وكان أول من وضع هذا المصطلح هو " </a:t>
            </a:r>
            <a:r>
              <a:rPr lang="ar-SA" sz="1800" dirty="0" err="1"/>
              <a:t>نوبرت</a:t>
            </a:r>
            <a:r>
              <a:rPr lang="ar-SA" sz="1800" dirty="0"/>
              <a:t> </a:t>
            </a:r>
            <a:r>
              <a:rPr lang="ar-SA" sz="1800" dirty="0" err="1"/>
              <a:t>واينر</a:t>
            </a:r>
            <a:r>
              <a:rPr lang="ar-SA" sz="1800" dirty="0"/>
              <a:t>" عام 1948 م . وقد تركزت في بدايات الاهتمام بها في مجال معرفة النتائج ، وانصبت في جوهرها على التأكد فيما إذا تحققت الأهداف التربوية والسلوكية خلال عملية التعلم أم لا . ومما لا شك فيه أن التغذية الراجعة ومعرفة النتائج مفهومان يعبران عن ظاهرة واحدة .   </a:t>
            </a:r>
            <a:r>
              <a:rPr lang="en-US" sz="1800" dirty="0"/>
              <a:t/>
            </a:r>
            <a:br>
              <a:rPr lang="en-US" sz="1800" dirty="0"/>
            </a:br>
            <a:r>
              <a:rPr lang="ar-SA" sz="1800" dirty="0"/>
              <a:t>     </a:t>
            </a:r>
            <a:r>
              <a:rPr lang="ar-IQ" sz="1800" dirty="0"/>
              <a:t>و أما في المجال الرياضي </a:t>
            </a:r>
            <a:r>
              <a:rPr lang="ar-SA" sz="1800" dirty="0"/>
              <a:t>فقد اتسع مفهوم التغذية الراج</a:t>
            </a:r>
            <a:r>
              <a:rPr lang="ar-IQ" sz="1800" dirty="0"/>
              <a:t>ع</a:t>
            </a:r>
            <a:r>
              <a:rPr lang="ar-SA" sz="1800" dirty="0"/>
              <a:t>ة ، إذ أشارا عباس احمد السامرائي وعبد الكريم محمود السامرائي (1991) الى مفهومها بقولهما بأنها (هي المعلومات التي تعطى للمتعلم عن الانجاز في محاولة لتعليم المهارة والتي توضح دقة الحركة خلال او بعد الاستجابة او كليهما). اما يعرب </a:t>
            </a:r>
            <a:r>
              <a:rPr lang="ar-SA" sz="1800" dirty="0" err="1"/>
              <a:t>خيون</a:t>
            </a:r>
            <a:r>
              <a:rPr lang="ar-SA" sz="1800" dirty="0"/>
              <a:t> (2002) فقد عرف التغذية الراجعة بانها (كل المعلومات التي يحصل عليها الفرد خلال أو بعد أداء الاستجابة ، ويمكن أن تكون هذه المعلومات أما داخلية أو خارجية أو خلال أو بعد أداء </a:t>
            </a:r>
            <a:r>
              <a:rPr lang="ar-SA" sz="1800" dirty="0" err="1"/>
              <a:t>الإستجابة</a:t>
            </a:r>
            <a:r>
              <a:rPr lang="ar-SA" sz="1800" dirty="0"/>
              <a:t> ، ويمكن أن تكون هذه المعلومات جوهرية) . ويرى وجيه محجوب (2002) بأن التغذية الراجعة بالمفهوم الشامل والدقيق تعني (جميع المعلومات التي يمكن أن يحصل عليها المتعلم ومن مصادر مختلفة سواء كانت داخلية أو خارجية أو كليهما معا قبل أو أثناء أو بعد الأداء الحركي والهدف منها تعديل الاستجابات الحركية وصولاً الى الاستجابات المثلى) .</a:t>
            </a:r>
            <a:r>
              <a:rPr lang="en-US" sz="1800" dirty="0"/>
              <a:t/>
            </a:r>
            <a:br>
              <a:rPr lang="en-US" sz="1800" dirty="0"/>
            </a:br>
            <a:r>
              <a:rPr lang="ar-SA" sz="1800" b="1" dirty="0"/>
              <a:t>وظائف التغذية الراجعة </a:t>
            </a:r>
            <a:r>
              <a:rPr lang="en-US" sz="1800" dirty="0"/>
              <a:t/>
            </a:r>
            <a:br>
              <a:rPr lang="en-US" sz="1800" dirty="0"/>
            </a:br>
            <a:r>
              <a:rPr lang="ar-SA" sz="1800" b="1" dirty="0"/>
              <a:t>أولاً : الوظيفة المعلوماتية </a:t>
            </a:r>
            <a:r>
              <a:rPr lang="en-US" sz="1800" dirty="0"/>
              <a:t/>
            </a:r>
            <a:br>
              <a:rPr lang="en-US" sz="1800" dirty="0"/>
            </a:br>
            <a:r>
              <a:rPr lang="en-US" sz="1800" dirty="0"/>
              <a:t>     </a:t>
            </a:r>
            <a:r>
              <a:rPr lang="ar-SA" sz="1800" dirty="0"/>
              <a:t>ان هذه الوظيفة تأخذ الصدارة في وظائف التغذية الراجعة لان المعلومات المستمدة من الاداء تكون المصدر الدقيق الذي يعتمد عليه المتعلم في المقارنة بين الاستجابة وبين نتيجة الاستجابة أي بين ما تم وما يجب ان يتم . وهذه المعلومات تعني كيفية تحسين الاستجابة التالية ، ومن هذا المنطلق فان التغذية الراجعة هنا تكون المصدر الاساس للمعلومات التي تصحح الاستجابة . وتعمل هذه الخاصية على توجيه الفرد </a:t>
            </a:r>
            <a:endParaRPr lang="ar-IQ" sz="1800" dirty="0"/>
          </a:p>
        </p:txBody>
      </p:sp>
    </p:spTree>
    <p:extLst>
      <p:ext uri="{BB962C8B-B14F-4D97-AF65-F5344CB8AC3E}">
        <p14:creationId xmlns:p14="http://schemas.microsoft.com/office/powerpoint/2010/main" val="1494338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1800" dirty="0"/>
              <a:t>دائه ، فتبين له الأداء المتقن فيثبته والأداء غير المتقن فيحذفه ، وهي ترفع من مستوى انتباه المتعلم إلى الظواهر المهمة للمهارة المراد تعلمها .</a:t>
            </a:r>
            <a:r>
              <a:rPr lang="en-US" sz="1800" dirty="0"/>
              <a:t/>
            </a:r>
            <a:br>
              <a:rPr lang="en-US" sz="1800" dirty="0"/>
            </a:br>
            <a:r>
              <a:rPr lang="ar-SA" sz="1800" b="1" dirty="0"/>
              <a:t>ثانياً : الوظيفة الدافعية</a:t>
            </a:r>
            <a:r>
              <a:rPr lang="en-US" sz="1800" dirty="0"/>
              <a:t/>
            </a:r>
            <a:br>
              <a:rPr lang="en-US" sz="1800" dirty="0"/>
            </a:br>
            <a:r>
              <a:rPr lang="en-US" sz="1800" dirty="0"/>
              <a:t>     </a:t>
            </a:r>
            <a:r>
              <a:rPr lang="ar-SA" sz="1800" dirty="0"/>
              <a:t>تشكل هذه الخاصية محوراً هاماً ، حيث تسهم التغذية الراجعة في إثارة دافعية المتعلم للتعلم والإنجاز والأداء المتقن . مما يعني جعل المتعلم يستمتع بعملية التعلم ويقبل عليها بشوق ، و كلما زادت معلومات التغذية الراجعة سوف يؤدي ذلك الى أداء أحسن قياساً الى المعلومات العامة . و قد وجد بأن التغذية عالية المستوى تؤدي الى تحسين الأداء حتى عند المتعلمين جيداً .</a:t>
            </a:r>
            <a:r>
              <a:rPr lang="en-US" sz="1800" dirty="0"/>
              <a:t/>
            </a:r>
            <a:br>
              <a:rPr lang="en-US" sz="1800" dirty="0"/>
            </a:br>
            <a:r>
              <a:rPr lang="ar-SA" sz="1800" b="1" dirty="0"/>
              <a:t>ثالثاً :  الوظيفة التشجيعية </a:t>
            </a:r>
            <a:r>
              <a:rPr lang="ar-IQ" sz="1800" b="1" dirty="0"/>
              <a:t> التعزيزية </a:t>
            </a:r>
            <a:r>
              <a:rPr lang="en-US" sz="1800" dirty="0"/>
              <a:t/>
            </a:r>
            <a:br>
              <a:rPr lang="en-US" sz="1800" dirty="0"/>
            </a:br>
            <a:r>
              <a:rPr lang="ar-SA" sz="1800" dirty="0"/>
              <a:t>     وتشكل هذه الخاصية مرتكزاً رئيساً في الدور الوظيفي للتغذية الراجعة ، الأمر الذي يساعد على التعلم ، و من وجهة نظر التشجيع فان التغذية الراجعة تكون اما ثواب او عقاب ، والتشجيع يمكن ان يكون داخلي او خارجي . فعندما يؤدي اللاعب حركة معينة فانه يمر بمرحلتين ، الاولى هو الاحساس بالحركة المنفذة (سمعي بصري) . والثانية مدى القناعة بالأداء . وفي هذا المجال يقوم المدرب او المدرس بتسهيل اداء المهارة الجديدة وتجزئتها بحيث يقوم بإعطاء جرعات تعليمية في بداية المحاولات لغرض زيادة القناعة لدى اللاعب ، وبالتالي تكون هذه القناعة عامل مشجع . ويمكن ان يكون الثواب عن طريق تشجيع المدرب للمتعلم ، اما العقاب فيمكن ان يكون عن طريق اثبات اخطاء اللاعب بمقارنة ذلك الخطأ مع النموذج الصحيح .</a:t>
            </a:r>
            <a:r>
              <a:rPr lang="en-US" sz="1800" dirty="0"/>
              <a:t/>
            </a:r>
            <a:br>
              <a:rPr lang="en-US" sz="1800" dirty="0"/>
            </a:br>
            <a:r>
              <a:rPr lang="ar-SA" sz="1800" b="1" dirty="0"/>
              <a:t>رابعاً : الوظيفة الإخبارية  (الإعلامية)</a:t>
            </a:r>
            <a:r>
              <a:rPr lang="en-US" sz="1800" dirty="0"/>
              <a:t/>
            </a:r>
            <a:br>
              <a:rPr lang="en-US" sz="1800" dirty="0"/>
            </a:br>
            <a:r>
              <a:rPr lang="ar-SA" sz="1800" dirty="0"/>
              <a:t>    وهي تقدم بشكل ( معلومات ) يمكن استخدامها لتعديل الواجب الحركي أو تصحيحه ، مما يدفع المتعلم إلى تعديل الأداء ويتجنب التكرار الخاطئ ، ويسمى هذا النوع بالتغذية الراجعة التصحيحية ، حيث إنها تقدم معلومات يمكن استخدامها لتوجيه التغيير ، و إن الإشارات و الإيحاءات و التصفيق و الصيحات أثناء المنافسة و الأداء ، ما هي إلا صورة واضحة من صور الوظيفة الإعلامية .</a:t>
            </a:r>
            <a:r>
              <a:rPr lang="en-US" sz="1800" dirty="0"/>
              <a:t/>
            </a:r>
            <a:br>
              <a:rPr lang="en-US" sz="1800" dirty="0"/>
            </a:br>
            <a:r>
              <a:rPr lang="ar-SA" sz="1800" b="1" dirty="0"/>
              <a:t>شروط التغذية الراجعة </a:t>
            </a:r>
            <a:r>
              <a:rPr lang="en-US" sz="1800" dirty="0"/>
              <a:t/>
            </a:r>
            <a:br>
              <a:rPr lang="en-US" sz="1800" dirty="0"/>
            </a:br>
            <a:r>
              <a:rPr lang="ar-SA" sz="1800" dirty="0"/>
              <a:t>تكون مناسبة وفعالة .</a:t>
            </a:r>
            <a:r>
              <a:rPr lang="en-US" sz="1800" dirty="0"/>
              <a:t/>
            </a:r>
            <a:br>
              <a:rPr lang="en-US" sz="1800" dirty="0"/>
            </a:br>
            <a:r>
              <a:rPr lang="ar-SA" sz="1800" dirty="0"/>
              <a:t>ان تكون الحاجة فعلية لها .</a:t>
            </a:r>
            <a:endParaRPr lang="en-US" sz="1800" dirty="0"/>
          </a:p>
        </p:txBody>
      </p:sp>
    </p:spTree>
    <p:extLst>
      <p:ext uri="{BB962C8B-B14F-4D97-AF65-F5344CB8AC3E}">
        <p14:creationId xmlns:p14="http://schemas.microsoft.com/office/powerpoint/2010/main" val="47788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pPr lvl="0"/>
            <a:r>
              <a:rPr lang="ar-SA" sz="1800" dirty="0"/>
              <a:t>ان تكون شاملة .</a:t>
            </a:r>
            <a:r>
              <a:rPr lang="en-US" sz="1800" dirty="0"/>
              <a:t/>
            </a:r>
            <a:br>
              <a:rPr lang="en-US" sz="1800" dirty="0"/>
            </a:br>
            <a:r>
              <a:rPr lang="ar-SA" sz="1800" dirty="0"/>
              <a:t>مواكبة التغذية الراجعة الداخلية للتغذية الراجعة الخارجية والعكس صحيح .</a:t>
            </a:r>
            <a:r>
              <a:rPr lang="en-US" sz="1800" dirty="0"/>
              <a:t/>
            </a:r>
            <a:br>
              <a:rPr lang="en-US" sz="1800" dirty="0"/>
            </a:br>
            <a:r>
              <a:rPr lang="ar-SA" sz="1800" b="1" dirty="0"/>
              <a:t>فوائد  التغذية الراجعة</a:t>
            </a:r>
            <a:r>
              <a:rPr lang="en-US" sz="1800" dirty="0"/>
              <a:t/>
            </a:r>
            <a:br>
              <a:rPr lang="en-US" sz="1800" dirty="0"/>
            </a:br>
            <a:r>
              <a:rPr lang="ar-SA" sz="1800" dirty="0"/>
              <a:t>صقل وتطوير الاداء .</a:t>
            </a:r>
            <a:r>
              <a:rPr lang="en-US" sz="1800" dirty="0"/>
              <a:t/>
            </a:r>
            <a:br>
              <a:rPr lang="en-US" sz="1800" dirty="0"/>
            </a:br>
            <a:r>
              <a:rPr lang="ar-SA" sz="1800" dirty="0"/>
              <a:t>تزويد الفرد بالمعلومات الخاصة عن الحركة  .</a:t>
            </a:r>
            <a:r>
              <a:rPr lang="en-US" sz="1800" dirty="0"/>
              <a:t/>
            </a:r>
            <a:br>
              <a:rPr lang="en-US" sz="1800" dirty="0"/>
            </a:br>
            <a:r>
              <a:rPr lang="ar-SA" sz="1800" dirty="0"/>
              <a:t>توجيه الاستجابات نحو الهدف الحركي خلال المواقف التعليمية .</a:t>
            </a:r>
            <a:r>
              <a:rPr lang="en-US" sz="1800" dirty="0"/>
              <a:t/>
            </a:r>
            <a:br>
              <a:rPr lang="en-US" sz="1800" dirty="0"/>
            </a:br>
            <a:r>
              <a:rPr lang="ar-SA" sz="1800" dirty="0"/>
              <a:t>تصحيح حافز للتعلم .</a:t>
            </a:r>
            <a:r>
              <a:rPr lang="en-US" sz="1800" dirty="0"/>
              <a:t/>
            </a:r>
            <a:br>
              <a:rPr lang="en-US" sz="1800" dirty="0"/>
            </a:br>
            <a:r>
              <a:rPr lang="ar-SA" sz="1800" dirty="0"/>
              <a:t>لها وظيفة تعليمية وتعزيزية .</a:t>
            </a:r>
            <a:r>
              <a:rPr lang="en-US" sz="1800" dirty="0"/>
              <a:t/>
            </a:r>
            <a:br>
              <a:rPr lang="en-US" sz="1800" dirty="0"/>
            </a:br>
            <a:r>
              <a:rPr lang="ar-SA" sz="1800" b="1" dirty="0"/>
              <a:t>طريقة عرض التغذية الراجعة (كيف تقدم التغذية الراجعة)</a:t>
            </a:r>
            <a:r>
              <a:rPr lang="en-US" sz="1800" dirty="0"/>
              <a:t/>
            </a:r>
            <a:br>
              <a:rPr lang="en-US" sz="1800" dirty="0"/>
            </a:br>
            <a:r>
              <a:rPr lang="en-US" sz="1800" dirty="0"/>
              <a:t>    </a:t>
            </a:r>
            <a:r>
              <a:rPr lang="ar-SA" sz="1800" dirty="0"/>
              <a:t>ان الالمام بالأنواع المتعددة للتغذية الراجعة يساعد المعلم او المدرب على تنفيذ واجبه بصورة جيدة ، فالتأثير المباشر للتغذية الراجعة من قبل المدرب مهم لمساعدة لاعبيه في الحصول على نتائج تعلم سريعة . و لا ينصح بالاعتماد على التغذية الراجعة اعتمادا كليا ، حيث يمكن ان تكون نتيجتها سلبية ، ويمكن القيام بطريقة عرض التغذية الراجعة بالشكل التالي :-</a:t>
            </a:r>
            <a:r>
              <a:rPr lang="en-US" sz="1800" dirty="0"/>
              <a:t/>
            </a:r>
            <a:br>
              <a:rPr lang="en-US" sz="1800" dirty="0"/>
            </a:br>
            <a:r>
              <a:rPr lang="ar-SA" sz="1800" dirty="0"/>
              <a:t>تغذية راجعة عن كل محاولة (سلبيتها ينتج عنها الاتكالية) .</a:t>
            </a:r>
            <a:r>
              <a:rPr lang="en-US" sz="1800" dirty="0"/>
              <a:t/>
            </a:r>
            <a:br>
              <a:rPr lang="en-US" sz="1800" dirty="0"/>
            </a:br>
            <a:r>
              <a:rPr lang="ar-SA" sz="1800" dirty="0"/>
              <a:t>تغذية راجعة متقطعة .</a:t>
            </a:r>
            <a:r>
              <a:rPr lang="en-US" sz="1800" dirty="0"/>
              <a:t/>
            </a:r>
            <a:br>
              <a:rPr lang="en-US" sz="1800" dirty="0"/>
            </a:br>
            <a:r>
              <a:rPr lang="ar-SA" sz="1800" dirty="0"/>
              <a:t>تغذية راجعة بالملخص (لا تقود المتعلم للهدف) .</a:t>
            </a:r>
            <a:r>
              <a:rPr lang="en-US" sz="1800" dirty="0"/>
              <a:t/>
            </a:r>
            <a:br>
              <a:rPr lang="en-US" sz="1800" dirty="0"/>
            </a:br>
            <a:r>
              <a:rPr lang="ar-SA" sz="1800" dirty="0"/>
              <a:t>تغذية راجعة بالمدى (تعلم كيفية الاختيار) .</a:t>
            </a:r>
            <a:r>
              <a:rPr lang="en-US" sz="1800" dirty="0"/>
              <a:t/>
            </a:r>
            <a:br>
              <a:rPr lang="en-US" sz="1800" dirty="0"/>
            </a:br>
            <a:r>
              <a:rPr lang="ar-SA" sz="1800" dirty="0"/>
              <a:t>التغذية الراجعة بالمعدل .</a:t>
            </a:r>
            <a:r>
              <a:rPr lang="en-US" sz="1800" dirty="0"/>
              <a:t/>
            </a:r>
            <a:br>
              <a:rPr lang="en-US" sz="1800" dirty="0"/>
            </a:br>
            <a:r>
              <a:rPr lang="ar-SA" sz="1800" b="1" dirty="0"/>
              <a:t>انواع التغذية الراجعة</a:t>
            </a:r>
            <a:r>
              <a:rPr lang="ar-SA" sz="1800" dirty="0"/>
              <a:t>  </a:t>
            </a:r>
            <a:r>
              <a:rPr lang="en-US" sz="1800" dirty="0"/>
              <a:t/>
            </a:r>
            <a:br>
              <a:rPr lang="en-US" sz="1800" dirty="0"/>
            </a:br>
            <a:r>
              <a:rPr lang="ar-SA" sz="1800" dirty="0"/>
              <a:t>      يعد موضوع التغذية الراجعة من المواضع المهمة في مجال الدراسة والبحث ، إذ يمكن التعرف على أنواعها من خلال الوقت المناسب </a:t>
            </a:r>
            <a:r>
              <a:rPr lang="ar-SA" sz="1800" dirty="0" err="1"/>
              <a:t>لإستخدامها</a:t>
            </a:r>
            <a:r>
              <a:rPr lang="ar-SA" sz="1800" dirty="0"/>
              <a:t> أو من مصادرها أو حسب شكلها أو حسب تأثيرها و الى غير ذلك من التقسيمات و التوزيعات . وقد تباينت المصادر في تحديد أنواع التغذية الراجعة ، ويعود سبب ذلك التباين الى </a:t>
            </a:r>
            <a:r>
              <a:rPr lang="ar-SA" sz="1800" dirty="0" err="1"/>
              <a:t>إعتماد</a:t>
            </a:r>
            <a:r>
              <a:rPr lang="ar-SA" sz="1800" dirty="0"/>
              <a:t> العلماء على أسس ومبادئ مختلفة و سوف نستعرضها تباعاً و هي :- </a:t>
            </a:r>
            <a:r>
              <a:rPr lang="en-US" sz="1800" dirty="0"/>
              <a:t/>
            </a:r>
            <a:br>
              <a:rPr lang="en-US" sz="1800" dirty="0"/>
            </a:br>
            <a:r>
              <a:rPr lang="ar-SA" sz="1800" b="1" u="sng" dirty="0"/>
              <a:t>أولاً : التغذية الراجعة حسب مصادرها </a:t>
            </a:r>
            <a:r>
              <a:rPr lang="en-US" sz="1800" dirty="0"/>
              <a:t/>
            </a:r>
            <a:br>
              <a:rPr lang="en-US" sz="1800" dirty="0"/>
            </a:br>
            <a:r>
              <a:rPr lang="ar-SA" sz="1800" b="1" dirty="0"/>
              <a:t>الخارجية : </a:t>
            </a:r>
            <a:endParaRPr lang="en-US" sz="1800" dirty="0"/>
          </a:p>
        </p:txBody>
      </p:sp>
    </p:spTree>
    <p:extLst>
      <p:ext uri="{BB962C8B-B14F-4D97-AF65-F5344CB8AC3E}">
        <p14:creationId xmlns:p14="http://schemas.microsoft.com/office/powerpoint/2010/main" val="304897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r>
              <a:rPr lang="ar-SA" sz="1600" dirty="0"/>
              <a:t>وتكون عادة في الاتجاه المعاكس للتغذية الراجعة الداخلية ، وهي عبارة عن معلومات اضافية او تكميلية حول الواجب الحركي ، وتأتي من مصادر خارجية كتعليمات المعلم او المدرب أو الزملاء أو الجمهور . لذا نستطيع على هذا الاساس ان نقول ان التغذية الراجعة الخارجية تكون اما مباشرة او متأخرة وكما يأتي :-</a:t>
            </a:r>
            <a:r>
              <a:rPr lang="en-US" sz="1600" dirty="0"/>
              <a:t/>
            </a:r>
            <a:br>
              <a:rPr lang="en-US" sz="1600" dirty="0"/>
            </a:br>
            <a:r>
              <a:rPr lang="ar-SA" sz="1600" b="1" dirty="0"/>
              <a:t> </a:t>
            </a:r>
            <a:r>
              <a:rPr lang="en-US" sz="1600" dirty="0"/>
              <a:t/>
            </a:r>
            <a:br>
              <a:rPr lang="en-US" sz="1600" dirty="0"/>
            </a:br>
            <a:r>
              <a:rPr lang="ar-SA" sz="1600" b="1" dirty="0"/>
              <a:t>التغذية الراجعة الخارجية المباشرة .</a:t>
            </a:r>
            <a:r>
              <a:rPr lang="en-US" sz="1600" dirty="0"/>
              <a:t/>
            </a:r>
            <a:br>
              <a:rPr lang="en-US" sz="1600" dirty="0"/>
            </a:br>
            <a:r>
              <a:rPr lang="ar-SA" sz="1600" dirty="0"/>
              <a:t>    تقدم قبل الفعل الحركي .</a:t>
            </a:r>
            <a:r>
              <a:rPr lang="en-US" sz="1600" dirty="0"/>
              <a:t/>
            </a:r>
            <a:br>
              <a:rPr lang="en-US" sz="1600" dirty="0"/>
            </a:br>
            <a:r>
              <a:rPr lang="ar-SA" sz="1600" dirty="0"/>
              <a:t>    تقدم اثناء الفعل الحركي .</a:t>
            </a:r>
            <a:r>
              <a:rPr lang="en-US" sz="1600" dirty="0"/>
              <a:t/>
            </a:r>
            <a:br>
              <a:rPr lang="en-US" sz="1600" dirty="0"/>
            </a:br>
            <a:r>
              <a:rPr lang="ar-SA" sz="1600" dirty="0"/>
              <a:t>    تقدم مباشرة بعد الفعل الحركي .</a:t>
            </a:r>
            <a:r>
              <a:rPr lang="en-US" sz="1600" dirty="0"/>
              <a:t/>
            </a:r>
            <a:br>
              <a:rPr lang="en-US" sz="1600" dirty="0"/>
            </a:br>
            <a:r>
              <a:rPr lang="ar-SA" sz="1600" dirty="0"/>
              <a:t> </a:t>
            </a:r>
            <a:r>
              <a:rPr lang="en-US" sz="1600" dirty="0"/>
              <a:t/>
            </a:r>
            <a:br>
              <a:rPr lang="en-US" sz="1600" dirty="0"/>
            </a:br>
            <a:r>
              <a:rPr lang="ar-SA" sz="1600" b="1" dirty="0"/>
              <a:t>التغذية الراجعة الخارجية المتأخرة .</a:t>
            </a:r>
            <a:r>
              <a:rPr lang="en-US" sz="1600" dirty="0"/>
              <a:t/>
            </a:r>
            <a:br>
              <a:rPr lang="en-US" sz="1600" dirty="0"/>
            </a:br>
            <a:r>
              <a:rPr lang="ar-SA" sz="1600" dirty="0"/>
              <a:t>تقدم قبل الفعل الحركي بفترة طويلة .</a:t>
            </a:r>
            <a:r>
              <a:rPr lang="en-US" sz="1600" dirty="0"/>
              <a:t/>
            </a:r>
            <a:br>
              <a:rPr lang="en-US" sz="1600" dirty="0"/>
            </a:br>
            <a:r>
              <a:rPr lang="ar-SA" sz="1600" dirty="0"/>
              <a:t>تقدم بعد الفعل الحركي لمدة طويلة اما كلاميا او صوريا .</a:t>
            </a:r>
            <a:r>
              <a:rPr lang="en-US" sz="1600" dirty="0"/>
              <a:t/>
            </a:r>
            <a:br>
              <a:rPr lang="en-US" sz="1600" dirty="0"/>
            </a:br>
            <a:r>
              <a:rPr lang="ar-SA" sz="1600" dirty="0"/>
              <a:t>تقدم المعلومات بشكل مستقل لكل اداء حركي بعد فترة طويلة .</a:t>
            </a:r>
            <a:r>
              <a:rPr lang="en-US" sz="1600" dirty="0"/>
              <a:t/>
            </a:r>
            <a:br>
              <a:rPr lang="en-US" sz="1600" dirty="0"/>
            </a:br>
            <a:r>
              <a:rPr lang="en-US" sz="1600" dirty="0"/>
              <a:t> </a:t>
            </a:r>
            <a:r>
              <a:rPr lang="ar-SA" sz="1600" dirty="0"/>
              <a:t>تقدم معلومات عن مجموعة كمية الفعل الحركي بعد فترة طويلة .</a:t>
            </a:r>
            <a:r>
              <a:rPr lang="en-US" sz="1600" dirty="0"/>
              <a:t/>
            </a:r>
            <a:br>
              <a:rPr lang="en-US" sz="1600" dirty="0"/>
            </a:br>
            <a:r>
              <a:rPr lang="ar-SA" sz="1600" dirty="0"/>
              <a:t> </a:t>
            </a:r>
            <a:r>
              <a:rPr lang="en-US" sz="1600" dirty="0"/>
              <a:t/>
            </a:r>
            <a:br>
              <a:rPr lang="en-US" sz="1600" dirty="0"/>
            </a:br>
            <a:r>
              <a:rPr lang="ar-SA" sz="1600" b="1" dirty="0"/>
              <a:t>الداخلية : </a:t>
            </a:r>
            <a:r>
              <a:rPr lang="en-US" sz="1600" dirty="0"/>
              <a:t/>
            </a:r>
            <a:br>
              <a:rPr lang="en-US" sz="1600" dirty="0"/>
            </a:br>
            <a:r>
              <a:rPr lang="ar-SA" sz="1600" dirty="0"/>
              <a:t>وهي المعلومات التي تأتي من مصادر حسية داخلية ، او تشترك فيها عدة منظومات عصبية تؤثر في السيطرة على الحركة مثل التوازن . ومن الممكن الحصول على المعلومات حول أوجه عديدة للحركة من خلال القنوات الحسية المختلفة. و تكون هذه المعلومات متلازمة لبعض الاستجابات الخاصة ، ولكل استجابة نحن نؤديها لابد وان يصاحبها او تكون مصدر للتغذية الراجعة الداخلية والتي تكون اساس لتقييم هذه الحركات . مثل هذه التغذية الراجعة الداخلية تكون غنية ومتعددة . وتتضمن فيها الحركات على معلومات جوهرية واساسية حول الاداء .</a:t>
            </a:r>
            <a:r>
              <a:rPr lang="en-US" sz="1600" dirty="0"/>
              <a:t/>
            </a:r>
            <a:br>
              <a:rPr lang="en-US" sz="1600" dirty="0"/>
            </a:br>
            <a:r>
              <a:rPr lang="ar-SA" sz="1600" b="1" u="sng" dirty="0"/>
              <a:t>ثانياً : التغذية الراجعة حسب زمن تقديمها</a:t>
            </a:r>
            <a:r>
              <a:rPr lang="en-US" sz="1600" dirty="0"/>
              <a:t/>
            </a:r>
            <a:br>
              <a:rPr lang="en-US" sz="1600" dirty="0"/>
            </a:br>
            <a:r>
              <a:rPr lang="ar-SA" sz="1600" b="1" dirty="0"/>
              <a:t>الفورية :</a:t>
            </a:r>
            <a:r>
              <a:rPr lang="en-US" sz="1600" dirty="0"/>
              <a:t/>
            </a:r>
            <a:br>
              <a:rPr lang="en-US" sz="1600" dirty="0"/>
            </a:br>
            <a:r>
              <a:rPr lang="en-US" sz="1600" dirty="0"/>
              <a:t> </a:t>
            </a:r>
            <a:r>
              <a:rPr lang="ar-SA" sz="1600" dirty="0"/>
              <a:t>وهي تعني إعطاء المعلومات الى اللاعب أو المتعلم حول نتيجة كل </a:t>
            </a:r>
            <a:r>
              <a:rPr lang="ar-SA" sz="1600" dirty="0" err="1"/>
              <a:t>إستجابة</a:t>
            </a:r>
            <a:r>
              <a:rPr lang="ar-SA" sz="1600" dirty="0"/>
              <a:t> يريدها فور صدورها . و هي تتصل وتعقب السلوك الملاحظ مباشرة ، وتزود المتعلم بالمعلومات أو التوجيهات والإرشادات اللازمة لتعزيز السلوك أو تطويره أو تصحيحه </a:t>
            </a:r>
            <a:r>
              <a:rPr lang="en-US" sz="1600" dirty="0"/>
              <a:t/>
            </a:r>
            <a:br>
              <a:rPr lang="en-US" sz="1600" dirty="0"/>
            </a:br>
            <a:r>
              <a:rPr lang="ar-SA" sz="1600" b="1" dirty="0"/>
              <a:t>المؤجلة : </a:t>
            </a:r>
            <a:endParaRPr lang="en-US" sz="1600" dirty="0"/>
          </a:p>
        </p:txBody>
      </p:sp>
    </p:spTree>
    <p:extLst>
      <p:ext uri="{BB962C8B-B14F-4D97-AF65-F5344CB8AC3E}">
        <p14:creationId xmlns:p14="http://schemas.microsoft.com/office/powerpoint/2010/main" val="74701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57200" y="274638"/>
            <a:ext cx="8229600" cy="6466730"/>
          </a:xfrm>
        </p:spPr>
        <p:txBody>
          <a:bodyPr>
            <a:noAutofit/>
          </a:bodyPr>
          <a:lstStyle/>
          <a:p>
            <a:pPr lvl="0"/>
            <a:r>
              <a:rPr lang="ar-SA" sz="1800" dirty="0"/>
              <a:t>ان تكون شاملة .</a:t>
            </a:r>
            <a:r>
              <a:rPr lang="en-US" sz="1800" dirty="0"/>
              <a:t/>
            </a:r>
            <a:br>
              <a:rPr lang="en-US" sz="1800" dirty="0"/>
            </a:br>
            <a:r>
              <a:rPr lang="ar-SA" sz="1800" dirty="0"/>
              <a:t>مواكبة التغذية الراجعة الداخلية للتغذية الراجعة الخارجية والعكس صحيح .</a:t>
            </a:r>
            <a:r>
              <a:rPr lang="en-US" sz="1800" dirty="0"/>
              <a:t/>
            </a:r>
            <a:br>
              <a:rPr lang="en-US" sz="1800" dirty="0"/>
            </a:br>
            <a:r>
              <a:rPr lang="ar-SA" sz="1800" b="1" dirty="0"/>
              <a:t>فوائد  التغذية الراجعة</a:t>
            </a:r>
            <a:r>
              <a:rPr lang="en-US" sz="1800" dirty="0"/>
              <a:t/>
            </a:r>
            <a:br>
              <a:rPr lang="en-US" sz="1800" dirty="0"/>
            </a:br>
            <a:r>
              <a:rPr lang="ar-SA" sz="1800" dirty="0"/>
              <a:t>صقل وتطوير الاداء .</a:t>
            </a:r>
            <a:r>
              <a:rPr lang="en-US" sz="1800" dirty="0"/>
              <a:t/>
            </a:r>
            <a:br>
              <a:rPr lang="en-US" sz="1800" dirty="0"/>
            </a:br>
            <a:r>
              <a:rPr lang="ar-SA" sz="1800" dirty="0"/>
              <a:t>تزويد الفرد بالمعلومات الخاصة عن الحركة  .</a:t>
            </a:r>
            <a:r>
              <a:rPr lang="en-US" sz="1800" dirty="0"/>
              <a:t/>
            </a:r>
            <a:br>
              <a:rPr lang="en-US" sz="1800" dirty="0"/>
            </a:br>
            <a:r>
              <a:rPr lang="ar-SA" sz="1800" dirty="0"/>
              <a:t>توجيه الاستجابات نحو الهدف الحركي خلال المواقف التعليمية .</a:t>
            </a:r>
            <a:r>
              <a:rPr lang="en-US" sz="1800" dirty="0"/>
              <a:t/>
            </a:r>
            <a:br>
              <a:rPr lang="en-US" sz="1800" dirty="0"/>
            </a:br>
            <a:r>
              <a:rPr lang="ar-SA" sz="1800" dirty="0"/>
              <a:t>تصحيح حافز للتعلم .</a:t>
            </a:r>
            <a:r>
              <a:rPr lang="en-US" sz="1800" dirty="0"/>
              <a:t/>
            </a:r>
            <a:br>
              <a:rPr lang="en-US" sz="1800" dirty="0"/>
            </a:br>
            <a:r>
              <a:rPr lang="ar-SA" sz="1800" dirty="0"/>
              <a:t>لها وظيفة تعليمية وتعزيزية .</a:t>
            </a:r>
            <a:r>
              <a:rPr lang="en-US" sz="1800" dirty="0"/>
              <a:t/>
            </a:r>
            <a:br>
              <a:rPr lang="en-US" sz="1800" dirty="0"/>
            </a:br>
            <a:r>
              <a:rPr lang="ar-SA" sz="1800" b="1" dirty="0"/>
              <a:t>طريقة عرض التغذية الراجعة (كيف تقدم التغذية الراجعة)</a:t>
            </a:r>
            <a:r>
              <a:rPr lang="en-US" sz="1800" dirty="0"/>
              <a:t/>
            </a:r>
            <a:br>
              <a:rPr lang="en-US" sz="1800" dirty="0"/>
            </a:br>
            <a:r>
              <a:rPr lang="en-US" sz="1800" dirty="0"/>
              <a:t>    </a:t>
            </a:r>
            <a:r>
              <a:rPr lang="ar-SA" sz="1800" dirty="0"/>
              <a:t>ان الالمام بالأنواع المتعددة للتغذية الراجعة يساعد المعلم او المدرب على تنفيذ واجبه بصورة جيدة ، فالتأثير المباشر للتغذية الراجعة من قبل المدرب مهم لمساعدة لاعبيه في الحصول على نتائج تعلم سريعة . و لا ينصح بالاعتماد على التغذية الراجعة اعتمادا كليا ، حيث يمكن ان تكون نتيجتها سلبية ، ويمكن القيام بطريقة عرض التغذية الراجعة بالشكل التالي :-</a:t>
            </a:r>
            <a:r>
              <a:rPr lang="en-US" sz="1800" dirty="0"/>
              <a:t/>
            </a:r>
            <a:br>
              <a:rPr lang="en-US" sz="1800" dirty="0"/>
            </a:br>
            <a:r>
              <a:rPr lang="ar-SA" sz="1800" dirty="0"/>
              <a:t>تغذية راجعة عن كل محاولة (سلبيتها ينتج عنها الاتكالية) .</a:t>
            </a:r>
            <a:r>
              <a:rPr lang="en-US" sz="1800" dirty="0"/>
              <a:t/>
            </a:r>
            <a:br>
              <a:rPr lang="en-US" sz="1800" dirty="0"/>
            </a:br>
            <a:r>
              <a:rPr lang="ar-SA" sz="1800" dirty="0"/>
              <a:t>تغذية راجعة متقطعة .</a:t>
            </a:r>
            <a:r>
              <a:rPr lang="en-US" sz="1800" dirty="0"/>
              <a:t/>
            </a:r>
            <a:br>
              <a:rPr lang="en-US" sz="1800" dirty="0"/>
            </a:br>
            <a:r>
              <a:rPr lang="ar-SA" sz="1800" dirty="0"/>
              <a:t>تغذية راجعة بالملخص (لا تقود المتعلم للهدف) .</a:t>
            </a:r>
            <a:r>
              <a:rPr lang="en-US" sz="1800" dirty="0"/>
              <a:t/>
            </a:r>
            <a:br>
              <a:rPr lang="en-US" sz="1800" dirty="0"/>
            </a:br>
            <a:r>
              <a:rPr lang="ar-SA" sz="1800" dirty="0"/>
              <a:t>تغذية راجعة بالمدى (تعلم كيفية الاختيار) .</a:t>
            </a:r>
            <a:r>
              <a:rPr lang="en-US" sz="1800" dirty="0"/>
              <a:t/>
            </a:r>
            <a:br>
              <a:rPr lang="en-US" sz="1800" dirty="0"/>
            </a:br>
            <a:r>
              <a:rPr lang="ar-SA" sz="1800" dirty="0"/>
              <a:t>التغذية الراجعة بالمعدل .</a:t>
            </a:r>
            <a:r>
              <a:rPr lang="en-US" sz="1800" dirty="0"/>
              <a:t/>
            </a:r>
            <a:br>
              <a:rPr lang="en-US" sz="1800" dirty="0"/>
            </a:br>
            <a:r>
              <a:rPr lang="ar-SA" sz="1800" b="1" dirty="0"/>
              <a:t>انواع التغذية الراجعة</a:t>
            </a:r>
            <a:r>
              <a:rPr lang="ar-SA" sz="1800" dirty="0"/>
              <a:t>  </a:t>
            </a:r>
            <a:r>
              <a:rPr lang="en-US" sz="1800" dirty="0"/>
              <a:t/>
            </a:r>
            <a:br>
              <a:rPr lang="en-US" sz="1800" dirty="0"/>
            </a:br>
            <a:r>
              <a:rPr lang="ar-SA" sz="1800" dirty="0"/>
              <a:t>      يعد موضوع التغذية الراجعة من المواضع المهمة في مجال الدراسة والبحث ، إذ يمكن التعرف على أنواعها من خلال الوقت المناسب </a:t>
            </a:r>
            <a:r>
              <a:rPr lang="ar-SA" sz="1800" dirty="0" err="1"/>
              <a:t>لإستخدامها</a:t>
            </a:r>
            <a:r>
              <a:rPr lang="ar-SA" sz="1800" dirty="0"/>
              <a:t> أو من مصادرها أو حسب شكلها أو حسب تأثيرها و الى غير ذلك من التقسيمات و التوزيعات . وقد تباينت المصادر في تحديد أنواع التغذية الراجعة ، ويعود سبب ذلك التباين الى </a:t>
            </a:r>
            <a:r>
              <a:rPr lang="ar-SA" sz="1800" dirty="0" err="1"/>
              <a:t>إعتماد</a:t>
            </a:r>
            <a:r>
              <a:rPr lang="ar-SA" sz="1800" dirty="0"/>
              <a:t> العلماء على أسس ومبادئ مختلفة و سوف نستعرضها تباعاً و هي :- </a:t>
            </a:r>
            <a:r>
              <a:rPr lang="en-US" sz="1800" dirty="0"/>
              <a:t/>
            </a:r>
            <a:br>
              <a:rPr lang="en-US" sz="1800" dirty="0"/>
            </a:br>
            <a:r>
              <a:rPr lang="ar-SA" sz="1800" b="1" u="sng" dirty="0"/>
              <a:t>أولاً : التغذية الراجعة حسب مصادرها </a:t>
            </a:r>
            <a:r>
              <a:rPr lang="en-US" sz="1800" dirty="0"/>
              <a:t/>
            </a:r>
            <a:br>
              <a:rPr lang="en-US" sz="1800" dirty="0"/>
            </a:br>
            <a:r>
              <a:rPr lang="ar-SA" sz="1800" b="1" dirty="0"/>
              <a:t>الخارجية : </a:t>
            </a:r>
            <a:endParaRPr lang="en-US" sz="1800" dirty="0"/>
          </a:p>
        </p:txBody>
      </p:sp>
    </p:spTree>
    <p:extLst>
      <p:ext uri="{BB962C8B-B14F-4D97-AF65-F5344CB8AC3E}">
        <p14:creationId xmlns:p14="http://schemas.microsoft.com/office/powerpoint/2010/main" val="2101247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335845"/>
            <a:ext cx="8352928" cy="6555641"/>
          </a:xfrm>
          <a:prstGeom prst="rect">
            <a:avLst/>
          </a:prstGeom>
        </p:spPr>
        <p:txBody>
          <a:bodyPr wrap="square">
            <a:spAutoFit/>
          </a:bodyPr>
          <a:lstStyle/>
          <a:p>
            <a:r>
              <a:rPr lang="ar-SA" sz="1600" dirty="0"/>
              <a:t>وتعني إعطاء المعلومات الى اللاعب أو المتعلم حول نتيجة </a:t>
            </a:r>
            <a:r>
              <a:rPr lang="ar-SA" sz="1600" dirty="0" err="1"/>
              <a:t>إستجابته</a:t>
            </a:r>
            <a:r>
              <a:rPr lang="ar-SA" sz="1600" dirty="0"/>
              <a:t> بعد مدة زمنية معينة . وتعطى للمتعلم بعد مرور فترة زمنية على إنجاز المهمة أو الأداء المراد تطبيقه ، وقد تطول هذه الفترة أو تقصر و ذلك حسب الظروف المحيطة بالحدث . </a:t>
            </a:r>
            <a:endParaRPr lang="en-US" sz="1600" dirty="0"/>
          </a:p>
          <a:p>
            <a:r>
              <a:rPr lang="ar-SA" sz="1600" b="1" dirty="0"/>
              <a:t> </a:t>
            </a:r>
            <a:endParaRPr lang="en-US" sz="1600" dirty="0"/>
          </a:p>
          <a:p>
            <a:r>
              <a:rPr lang="ar-SA" sz="1600" b="1" u="sng" dirty="0"/>
              <a:t>ثالثاً : التغذية الراجعة حسب شكل معلوماتها</a:t>
            </a:r>
            <a:r>
              <a:rPr lang="en-US" sz="1600" b="1" u="sng" dirty="0"/>
              <a:t>  </a:t>
            </a:r>
            <a:endParaRPr lang="en-US" sz="1600" dirty="0"/>
          </a:p>
          <a:p>
            <a:pPr lvl="0"/>
            <a:r>
              <a:rPr lang="ar-SA" sz="1600" b="1" dirty="0"/>
              <a:t>اللفظية :</a:t>
            </a:r>
            <a:endParaRPr lang="en-US" sz="1600" dirty="0"/>
          </a:p>
          <a:p>
            <a:r>
              <a:rPr lang="en-US" sz="1600" dirty="0"/>
              <a:t> </a:t>
            </a:r>
            <a:r>
              <a:rPr lang="ar-SA" sz="1600" dirty="0"/>
              <a:t>وفيها يكون تقديم التغذية الراجعة على شكل معلومات لفظية عن طريق الكلام المباشر الموجه للمتعلم ، وتكون هذه الطريقة عرضة للنسيان أو عدم </a:t>
            </a:r>
            <a:r>
              <a:rPr lang="ar-SA" sz="1600" dirty="0" err="1"/>
              <a:t>الإلتفات</a:t>
            </a:r>
            <a:r>
              <a:rPr lang="ar-SA" sz="1600" dirty="0"/>
              <a:t> اليها خصوصاً أثناء المنافسة و بين زحمة صيحات الجمهور ، ويصعب الرجوع اليها بشكل دقيق .  </a:t>
            </a:r>
            <a:endParaRPr lang="en-US" sz="1600" dirty="0"/>
          </a:p>
          <a:p>
            <a:pPr lvl="0"/>
            <a:r>
              <a:rPr lang="ar-SA" sz="1600" b="1" dirty="0"/>
              <a:t>المكتوبة : </a:t>
            </a:r>
            <a:endParaRPr lang="en-US" sz="1600" dirty="0"/>
          </a:p>
          <a:p>
            <a:r>
              <a:rPr lang="ar-SA" sz="1600" dirty="0"/>
              <a:t>وتعني المعلومات التي يتزود بها المتعلم أو الرياضي عن طريق الكتابة وهي تؤدي إلى استجابة المتعلمين إلى اتساق معرفي لديهم . و تعد أفضل من الطريقة اللفظية ، كون المتلقي يستطيع الرجوع اليها بأي وقت يشاء . </a:t>
            </a:r>
            <a:endParaRPr lang="en-US" sz="1600" dirty="0"/>
          </a:p>
          <a:p>
            <a:pPr lvl="0"/>
            <a:r>
              <a:rPr lang="ar-SA" sz="1600" b="1" dirty="0"/>
              <a:t>المرئية (الصورية) :</a:t>
            </a:r>
            <a:endParaRPr lang="en-US" sz="1600" dirty="0"/>
          </a:p>
          <a:p>
            <a:r>
              <a:rPr lang="en-US" sz="1600" b="1" dirty="0"/>
              <a:t> </a:t>
            </a:r>
            <a:r>
              <a:rPr lang="ar-SA" sz="1600" dirty="0"/>
              <a:t>وتعني المعلومات التي يحصل عليها المتعلم أو اللاعب من خلال رؤية سلوكه بعد تصوير الحركة </a:t>
            </a:r>
            <a:r>
              <a:rPr lang="ar-SA" sz="1600" dirty="0" err="1"/>
              <a:t>المؤداة</a:t>
            </a:r>
            <a:r>
              <a:rPr lang="ar-SA" sz="1600" dirty="0"/>
              <a:t> وإعادتها له ليراها بواسطة أجهزة التصوير والعرض المعروفة </a:t>
            </a:r>
            <a:r>
              <a:rPr lang="ar-SA" sz="1600" b="1" u="sng" dirty="0"/>
              <a:t> رابعاً : التغذية الراجعة حسب التزامن مع الاستجابة </a:t>
            </a:r>
            <a:endParaRPr lang="en-US" sz="1600" dirty="0"/>
          </a:p>
          <a:p>
            <a:pPr lvl="0"/>
            <a:r>
              <a:rPr lang="ar-SA" sz="1600" b="1" dirty="0"/>
              <a:t>المتلازمة</a:t>
            </a:r>
            <a:r>
              <a:rPr lang="ar-SA" sz="1600" dirty="0"/>
              <a:t> </a:t>
            </a:r>
            <a:r>
              <a:rPr lang="ar-SA" sz="1600" b="1" dirty="0"/>
              <a:t>:</a:t>
            </a:r>
            <a:r>
              <a:rPr lang="ar-SA" sz="1600" dirty="0"/>
              <a:t> </a:t>
            </a:r>
            <a:endParaRPr lang="en-US" sz="1600" dirty="0"/>
          </a:p>
          <a:p>
            <a:r>
              <a:rPr lang="ar-SA" sz="1600" dirty="0"/>
              <a:t>وتعني المعلومات التي يقدمها المعلم للمتعلم مقترنة بالعمل ، وأثناء عملية التعلم أو التدريب وفي أثناء أدائها أو بين الفقرات المتتالية . </a:t>
            </a:r>
            <a:endParaRPr lang="en-US" sz="1600" dirty="0"/>
          </a:p>
          <a:p>
            <a:pPr lvl="0"/>
            <a:r>
              <a:rPr lang="ar-SA" sz="1600" b="1" dirty="0"/>
              <a:t>النهائية : </a:t>
            </a:r>
            <a:endParaRPr lang="en-US" sz="1600" dirty="0"/>
          </a:p>
          <a:p>
            <a:r>
              <a:rPr lang="ar-SA" sz="1600" dirty="0"/>
              <a:t>وتعني المعلومات التي تُقدم بعد إنهاء المتعلم للاستجابة الحركية أو اكتساب المهارة كليا </a:t>
            </a:r>
            <a:endParaRPr lang="en-US" sz="1600" dirty="0"/>
          </a:p>
          <a:p>
            <a:r>
              <a:rPr lang="ar-SA" sz="1600" b="1" u="sng" dirty="0"/>
              <a:t>خامساً : التغذية الراجعة حسب تأثيرها </a:t>
            </a:r>
            <a:endParaRPr lang="en-US" sz="1600" dirty="0"/>
          </a:p>
          <a:p>
            <a:pPr lvl="0"/>
            <a:r>
              <a:rPr lang="ar-SA" sz="1600" b="1" dirty="0"/>
              <a:t>الإيجابية</a:t>
            </a:r>
            <a:r>
              <a:rPr lang="ar-SA" sz="1600" dirty="0"/>
              <a:t> </a:t>
            </a:r>
            <a:r>
              <a:rPr lang="ar-SA" sz="1600" b="1" dirty="0"/>
              <a:t>:</a:t>
            </a:r>
            <a:r>
              <a:rPr lang="ar-SA" sz="1600" dirty="0"/>
              <a:t> </a:t>
            </a:r>
            <a:endParaRPr lang="en-US" sz="1600" dirty="0"/>
          </a:p>
          <a:p>
            <a:r>
              <a:rPr lang="ar-SA" sz="1600" dirty="0"/>
              <a:t>وهي المعلومات التي يتلقاها المتعلم حول </a:t>
            </a:r>
            <a:r>
              <a:rPr lang="ar-SA" sz="1600" dirty="0" err="1"/>
              <a:t>إستجابته</a:t>
            </a:r>
            <a:r>
              <a:rPr lang="ar-SA" sz="1600" dirty="0"/>
              <a:t> الصحيحة ، وهي تزيد من عملية استرجاعه لخبرته في المواقف الأخرى  .</a:t>
            </a:r>
            <a:endParaRPr lang="en-US" sz="1600" dirty="0"/>
          </a:p>
          <a:p>
            <a:pPr lvl="0"/>
            <a:r>
              <a:rPr lang="ar-SA" sz="1600" b="1" dirty="0"/>
              <a:t>السلبية :</a:t>
            </a:r>
            <a:endParaRPr lang="en-US" sz="1600" dirty="0"/>
          </a:p>
          <a:p>
            <a:r>
              <a:rPr lang="en-US" sz="1600" dirty="0"/>
              <a:t> </a:t>
            </a:r>
            <a:r>
              <a:rPr lang="ar-SA" sz="1600" dirty="0"/>
              <a:t>وتعني تلقي المتعلم لمعلومات حول استجابته الخاطئة ، مما يؤدي إلى محاولة المتعلم لأداء حركي أفضل</a:t>
            </a:r>
            <a:r>
              <a:rPr lang="en-US" sz="1600" dirty="0"/>
              <a:t>  </a:t>
            </a:r>
            <a:r>
              <a:rPr lang="ar-SA" sz="1600" dirty="0"/>
              <a:t>من خلال الإعادة . </a:t>
            </a:r>
            <a:endParaRPr lang="en-US" sz="1600" dirty="0"/>
          </a:p>
          <a:p>
            <a:r>
              <a:rPr lang="ar-SA" sz="1600" b="1" u="sng" dirty="0"/>
              <a:t>سادساً : التغذية الراجعة المعتمدة على المحاولات المتعددة </a:t>
            </a:r>
            <a:endParaRPr lang="en-US" sz="1600" dirty="0"/>
          </a:p>
          <a:p>
            <a:pPr lvl="0"/>
            <a:r>
              <a:rPr lang="ar-SA" sz="1600" b="1" dirty="0"/>
              <a:t>الصريحة :</a:t>
            </a:r>
            <a:endParaRPr lang="en-US" sz="1600" dirty="0"/>
          </a:p>
        </p:txBody>
      </p:sp>
    </p:spTree>
    <p:extLst>
      <p:ext uri="{BB962C8B-B14F-4D97-AF65-F5344CB8AC3E}">
        <p14:creationId xmlns:p14="http://schemas.microsoft.com/office/powerpoint/2010/main" val="3364908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23528" y="335845"/>
            <a:ext cx="8352928" cy="12187952"/>
          </a:xfrm>
          <a:prstGeom prst="rect">
            <a:avLst/>
          </a:prstGeom>
        </p:spPr>
        <p:txBody>
          <a:bodyPr wrap="square">
            <a:spAutoFit/>
          </a:bodyPr>
          <a:lstStyle/>
          <a:p>
            <a:r>
              <a:rPr lang="ar-SA" sz="1600" dirty="0"/>
              <a:t>وهي التي يقوم بها المدرب أو المدرس بإخبار المتعلم بأن </a:t>
            </a:r>
            <a:r>
              <a:rPr lang="ar-SA" sz="1600" dirty="0" err="1"/>
              <a:t>إستجابته</a:t>
            </a:r>
            <a:r>
              <a:rPr lang="ar-SA" sz="1600" dirty="0"/>
              <a:t> أو أدائه  صحيح أو خاطئ ، ثم يزوده بالمعلومات الصحيحة في حالة </a:t>
            </a:r>
            <a:r>
              <a:rPr lang="ar-SA" sz="1600" dirty="0" err="1"/>
              <a:t>الإستجابة</a:t>
            </a:r>
            <a:r>
              <a:rPr lang="ar-SA" sz="1600" dirty="0"/>
              <a:t> الخاطئة ، ويتطلب منه أعادة الأداء الصحيح مباشرة بعد رؤيته له . </a:t>
            </a:r>
            <a:endParaRPr lang="en-US" sz="1600" dirty="0"/>
          </a:p>
          <a:p>
            <a:r>
              <a:rPr lang="ar-SA" sz="1600" dirty="0"/>
              <a:t> </a:t>
            </a:r>
            <a:endParaRPr lang="en-US" sz="1600" dirty="0"/>
          </a:p>
          <a:p>
            <a:r>
              <a:rPr lang="ar-SA" sz="1600" b="1" dirty="0"/>
              <a:t> </a:t>
            </a:r>
            <a:endParaRPr lang="en-US" sz="1600" dirty="0"/>
          </a:p>
          <a:p>
            <a:pPr lvl="0"/>
            <a:r>
              <a:rPr lang="ar-SA" sz="1600" b="1" dirty="0"/>
              <a:t>غير الصريحة :</a:t>
            </a:r>
            <a:r>
              <a:rPr lang="ar-SA" sz="1600" dirty="0"/>
              <a:t> </a:t>
            </a:r>
            <a:endParaRPr lang="en-US" sz="1600" dirty="0"/>
          </a:p>
          <a:p>
            <a:r>
              <a:rPr lang="ar-SA" sz="1600" dirty="0"/>
              <a:t>وهي إفهام المتعلم بأن </a:t>
            </a:r>
            <a:r>
              <a:rPr lang="ar-SA" sz="1600" dirty="0" err="1"/>
              <a:t>إستجابته</a:t>
            </a:r>
            <a:r>
              <a:rPr lang="ar-SA" sz="1600" dirty="0"/>
              <a:t> أو أدائه صحيح أو خطأ ، ولكن قبل أن يزود بالمعلومات الصحيحة في حالة الأداء الخاطئ يقوم المدرس أو المدرب بعرض الأداء الصحيح له ، ويطلب منه أن يفكر فيه ويتخيله في ذهنه مع إعطائه مهلة محددة لذلك . وبعد انقضاء الوقت المحدد يزوده بالمعلومات الصحيحة إن لم يتمكن من معرفتها .</a:t>
            </a:r>
            <a:endParaRPr lang="en-US" sz="1600" dirty="0"/>
          </a:p>
          <a:p>
            <a:r>
              <a:rPr lang="ar-SA" sz="1600" b="1" u="sng" dirty="0"/>
              <a:t>سابعاً : التغذية الراجعة حسب طبيعتها </a:t>
            </a:r>
            <a:endParaRPr lang="en-US" sz="1600" dirty="0"/>
          </a:p>
          <a:p>
            <a:pPr lvl="0"/>
            <a:r>
              <a:rPr lang="ar-SA" sz="1600" b="1" dirty="0"/>
              <a:t>النوعية </a:t>
            </a:r>
            <a:r>
              <a:rPr lang="ar-IQ" sz="1600" b="1" dirty="0"/>
              <a:t>: </a:t>
            </a:r>
            <a:r>
              <a:rPr lang="ar-SA" sz="1600" dirty="0"/>
              <a:t>وتعني إشعار المتعلم أو المتلقي بأن استجابته صحيحة أو غير صحيحة . </a:t>
            </a:r>
            <a:endParaRPr lang="en-US" sz="1600" dirty="0"/>
          </a:p>
          <a:p>
            <a:pPr lvl="0"/>
            <a:r>
              <a:rPr lang="ar-SA" sz="1600" b="1" dirty="0"/>
              <a:t>الكمية : </a:t>
            </a:r>
            <a:r>
              <a:rPr lang="ar-SA" sz="1600" dirty="0"/>
              <a:t>وتعني تزويد اللاعب أو المتدرب بمعلومات أكثر تفصيلاً و دقةً حول استجابته وهي أكثر فاعلية من التغذية النوعية . </a:t>
            </a:r>
            <a:endParaRPr lang="en-US" sz="1600" dirty="0"/>
          </a:p>
          <a:p>
            <a:r>
              <a:rPr lang="ar-SA" sz="1600" b="1" u="sng" dirty="0"/>
              <a:t>ثامناً : التغذية الراجعة حسب صيغتها </a:t>
            </a:r>
            <a:endParaRPr lang="en-US" sz="1600" dirty="0"/>
          </a:p>
          <a:p>
            <a:pPr lvl="0"/>
            <a:r>
              <a:rPr lang="ar-SA" sz="1600" b="1" dirty="0"/>
              <a:t>الفردية</a:t>
            </a:r>
            <a:r>
              <a:rPr lang="ar-SA" sz="1600" dirty="0"/>
              <a:t> </a:t>
            </a:r>
            <a:r>
              <a:rPr lang="ar-SA" sz="1600" b="1" dirty="0"/>
              <a:t>:</a:t>
            </a:r>
            <a:r>
              <a:rPr lang="ar-SA" sz="1600" dirty="0"/>
              <a:t> وهي المعلومات التي يتلقاها اللاعب أو المتعلم حول استجاباته أو أدائه و بصورة فردية . </a:t>
            </a:r>
            <a:endParaRPr lang="en-US" sz="1600" dirty="0"/>
          </a:p>
          <a:p>
            <a:pPr lvl="0"/>
            <a:r>
              <a:rPr lang="ar-SA" sz="1600" b="1" dirty="0"/>
              <a:t>الجماعية : </a:t>
            </a:r>
            <a:r>
              <a:rPr lang="ar-SA" sz="1600" dirty="0"/>
              <a:t>وهي المعلومات التي يتلقاها اللاعبون أو المتعلمون حول استجاباتهم بصورة جماعية .</a:t>
            </a:r>
            <a:endParaRPr lang="en-US" sz="1600" dirty="0"/>
          </a:p>
          <a:p>
            <a:r>
              <a:rPr lang="ar-SA" sz="1600" b="1" u="sng" dirty="0"/>
              <a:t>تاسعاً : التغذية الراجعة حسب توزيعها </a:t>
            </a:r>
            <a:endParaRPr lang="en-US" sz="1600" dirty="0"/>
          </a:p>
          <a:p>
            <a:pPr lvl="0"/>
            <a:r>
              <a:rPr lang="ar-SA" sz="1600" b="1" dirty="0"/>
              <a:t>المنفصلة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منفصلة ، أي بشكل معلومات لها بداية و نهاية واضحتين . </a:t>
            </a:r>
            <a:endParaRPr lang="en-US" sz="1600" dirty="0"/>
          </a:p>
          <a:p>
            <a:pPr lvl="0"/>
            <a:r>
              <a:rPr lang="ar-SA" sz="1600" b="1" dirty="0"/>
              <a:t>المتصلة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متصلة ، أي بشكل معلومات لها بداية ولكن ليس لها  نهاية .</a:t>
            </a:r>
            <a:endParaRPr lang="en-US" sz="1600" dirty="0"/>
          </a:p>
          <a:p>
            <a:pPr lvl="0"/>
            <a:r>
              <a:rPr lang="ar-SA" sz="1600" b="1" dirty="0"/>
              <a:t>العشوائية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متقطعة و بطريقة واحدة و خلال وقت محدد .</a:t>
            </a:r>
            <a:endParaRPr lang="en-US" sz="1600" dirty="0"/>
          </a:p>
          <a:p>
            <a:r>
              <a:rPr lang="ar-SA" sz="1600" b="1" u="sng" dirty="0"/>
              <a:t>عاشراً : التغذية الراجعة حسب نوع تلقيها </a:t>
            </a:r>
            <a:r>
              <a:rPr lang="ar-SA" sz="1600" dirty="0"/>
              <a:t>وهي التي يقوم بها المدرب أو المدرس بإخبار المتعلم بأن </a:t>
            </a:r>
            <a:r>
              <a:rPr lang="ar-SA" sz="1600" dirty="0" err="1"/>
              <a:t>إستجابته</a:t>
            </a:r>
            <a:r>
              <a:rPr lang="ar-SA" sz="1600" dirty="0"/>
              <a:t> أو أدائه  صحيح أو خاطئ ، ثم يزوده بالمعلومات الصحيحة في حالة </a:t>
            </a:r>
            <a:r>
              <a:rPr lang="ar-SA" sz="1600" dirty="0" err="1"/>
              <a:t>الإستجابة</a:t>
            </a:r>
            <a:r>
              <a:rPr lang="ar-SA" sz="1600" dirty="0"/>
              <a:t> الخاطئة ، ويتطلب منه أعادة الأداء الصحيح مباشرة بعد رؤيته له . </a:t>
            </a:r>
            <a:endParaRPr lang="en-US" sz="1600" dirty="0"/>
          </a:p>
          <a:p>
            <a:r>
              <a:rPr lang="ar-SA" sz="1600" dirty="0"/>
              <a:t> </a:t>
            </a:r>
            <a:endParaRPr lang="en-US" sz="1600" dirty="0"/>
          </a:p>
          <a:p>
            <a:r>
              <a:rPr lang="ar-SA" sz="1600" b="1" dirty="0"/>
              <a:t> </a:t>
            </a:r>
            <a:endParaRPr lang="en-US" sz="1600" dirty="0"/>
          </a:p>
          <a:p>
            <a:pPr lvl="0"/>
            <a:r>
              <a:rPr lang="ar-SA" sz="1600" b="1" dirty="0"/>
              <a:t>غير الصريحة :</a:t>
            </a:r>
            <a:r>
              <a:rPr lang="ar-SA" sz="1600" dirty="0"/>
              <a:t> </a:t>
            </a:r>
            <a:endParaRPr lang="en-US" sz="1600" dirty="0"/>
          </a:p>
          <a:p>
            <a:r>
              <a:rPr lang="ar-SA" sz="1600" dirty="0"/>
              <a:t>وهي إفهام المتعلم بأن </a:t>
            </a:r>
            <a:r>
              <a:rPr lang="ar-SA" sz="1600" dirty="0" err="1"/>
              <a:t>إستجابته</a:t>
            </a:r>
            <a:r>
              <a:rPr lang="ar-SA" sz="1600" dirty="0"/>
              <a:t> أو أدائه صحيح أو خطأ ، ولكن قبل أن يزود بالمعلومات الصحيحة في حالة الأداء الخاطئ يقوم المدرس أو المدرب بعرض الأداء الصحيح له ، ويطلب منه أن يفكر فيه ويتخيله في ذهنه مع إعطائه مهلة محددة لذلك . وبعد انقضاء الوقت المحدد يزوده بالمعلومات الصحيحة إن لم يتمكن من معرفتها .</a:t>
            </a:r>
            <a:endParaRPr lang="en-US" sz="1600" dirty="0"/>
          </a:p>
          <a:p>
            <a:r>
              <a:rPr lang="ar-SA" sz="1600" b="1" u="sng" dirty="0"/>
              <a:t>سابعاً : التغذية الراجعة حسب طبيعتها </a:t>
            </a:r>
            <a:endParaRPr lang="en-US" sz="1600" dirty="0"/>
          </a:p>
          <a:p>
            <a:pPr lvl="0"/>
            <a:r>
              <a:rPr lang="ar-SA" sz="1600" b="1" dirty="0"/>
              <a:t>النوعية </a:t>
            </a:r>
            <a:r>
              <a:rPr lang="ar-IQ" sz="1600" b="1" dirty="0"/>
              <a:t>: </a:t>
            </a:r>
            <a:r>
              <a:rPr lang="ar-SA" sz="1600" dirty="0"/>
              <a:t>وتعني إشعار المتعلم أو المتلقي بأن استجابته صحيحة أو غير صحيحة . </a:t>
            </a:r>
            <a:endParaRPr lang="en-US" sz="1600" dirty="0"/>
          </a:p>
          <a:p>
            <a:pPr lvl="0"/>
            <a:r>
              <a:rPr lang="ar-SA" sz="1600" b="1" dirty="0"/>
              <a:t>الكمية : </a:t>
            </a:r>
            <a:r>
              <a:rPr lang="ar-SA" sz="1600" dirty="0"/>
              <a:t>وتعني تزويد اللاعب أو المتدرب بمعلومات أكثر تفصيلاً و دقةً حول استجابته وهي أكثر فاعلية من التغذية النوعية . </a:t>
            </a:r>
            <a:endParaRPr lang="en-US" sz="1600" dirty="0"/>
          </a:p>
          <a:p>
            <a:r>
              <a:rPr lang="ar-SA" sz="1600" b="1" u="sng" dirty="0"/>
              <a:t>ثامناً : التغذية الراجعة حسب صيغتها </a:t>
            </a:r>
            <a:endParaRPr lang="en-US" sz="1600" dirty="0"/>
          </a:p>
          <a:p>
            <a:pPr lvl="0"/>
            <a:r>
              <a:rPr lang="ar-SA" sz="1600" b="1" dirty="0"/>
              <a:t>الفردية</a:t>
            </a:r>
            <a:r>
              <a:rPr lang="ar-SA" sz="1600" dirty="0"/>
              <a:t> </a:t>
            </a:r>
            <a:r>
              <a:rPr lang="ar-SA" sz="1600" b="1" dirty="0"/>
              <a:t>:</a:t>
            </a:r>
            <a:r>
              <a:rPr lang="ar-SA" sz="1600" dirty="0"/>
              <a:t> وهي المعلومات التي يتلقاها اللاعب أو المتعلم حول استجاباته أو أدائه و بصورة فردية . </a:t>
            </a:r>
            <a:endParaRPr lang="en-US" sz="1600" dirty="0"/>
          </a:p>
          <a:p>
            <a:pPr lvl="0"/>
            <a:r>
              <a:rPr lang="ar-SA" sz="1600" b="1" dirty="0"/>
              <a:t>الجماعية : </a:t>
            </a:r>
            <a:r>
              <a:rPr lang="ar-SA" sz="1600" dirty="0"/>
              <a:t>وهي المعلومات التي يتلقاها اللاعبون أو المتعلمون حول استجاباتهم بصورة جماعية .</a:t>
            </a:r>
            <a:endParaRPr lang="en-US" sz="1600" dirty="0"/>
          </a:p>
          <a:p>
            <a:r>
              <a:rPr lang="ar-SA" sz="1600" b="1" u="sng" dirty="0"/>
              <a:t>تاسعاً : التغذية الراجعة حسب توزيعها </a:t>
            </a:r>
            <a:endParaRPr lang="en-US" sz="1600" dirty="0"/>
          </a:p>
          <a:p>
            <a:pPr lvl="0"/>
            <a:r>
              <a:rPr lang="ar-SA" sz="1600" b="1" dirty="0"/>
              <a:t>المنفصلة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منفصلة ، أي بشكل معلومات لها بداية و نهاية واضحتين . </a:t>
            </a:r>
            <a:endParaRPr lang="en-US" sz="1600" dirty="0"/>
          </a:p>
          <a:p>
            <a:pPr lvl="0"/>
            <a:r>
              <a:rPr lang="ar-SA" sz="1600" b="1" dirty="0"/>
              <a:t>المتصلة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متصلة ، أي بشكل معلومات لها بداية ولكن ليس لها  نهاية .</a:t>
            </a:r>
            <a:endParaRPr lang="en-US" sz="1600" dirty="0"/>
          </a:p>
          <a:p>
            <a:pPr lvl="0"/>
            <a:r>
              <a:rPr lang="ar-SA" sz="1600" b="1" dirty="0"/>
              <a:t>العشوائية : </a:t>
            </a:r>
            <a:endParaRPr lang="en-US" sz="1600" dirty="0"/>
          </a:p>
          <a:p>
            <a:r>
              <a:rPr lang="ar-SA" sz="1600" dirty="0"/>
              <a:t>وهي المعلومات التي يتلقاها اللاعب أو المتعلم حول أدائه و </a:t>
            </a:r>
            <a:r>
              <a:rPr lang="ar-SA" sz="1600" dirty="0" err="1"/>
              <a:t>إستجاباته</a:t>
            </a:r>
            <a:r>
              <a:rPr lang="ar-SA" sz="1600" dirty="0"/>
              <a:t> بصورة متقطعة و بطريقة واحدة و خلال وقت محدد .</a:t>
            </a:r>
            <a:endParaRPr lang="en-US" sz="1600" dirty="0"/>
          </a:p>
          <a:p>
            <a:r>
              <a:rPr lang="ar-SA" sz="1600" b="1" u="sng" dirty="0"/>
              <a:t>عاشراً : التغذية الراجعة حسب نوع تلقيها </a:t>
            </a:r>
            <a:endParaRPr lang="en-US" sz="1600" dirty="0"/>
          </a:p>
          <a:p>
            <a:endParaRPr lang="en-US" sz="1600" dirty="0"/>
          </a:p>
        </p:txBody>
      </p:sp>
    </p:spTree>
    <p:extLst>
      <p:ext uri="{BB962C8B-B14F-4D97-AF65-F5344CB8AC3E}">
        <p14:creationId xmlns:p14="http://schemas.microsoft.com/office/powerpoint/2010/main" val="875961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335845"/>
            <a:ext cx="8352928" cy="830997"/>
          </a:xfrm>
          <a:prstGeom prst="rect">
            <a:avLst/>
          </a:prstGeom>
        </p:spPr>
        <p:txBody>
          <a:bodyPr wrap="square">
            <a:spAutoFit/>
          </a:bodyPr>
          <a:lstStyle/>
          <a:p>
            <a:r>
              <a:rPr lang="ar-SA" sz="1600" b="1" dirty="0"/>
              <a:t>-السمعية :</a:t>
            </a:r>
            <a:r>
              <a:rPr lang="ar-SA" sz="1600" dirty="0"/>
              <a:t> وهي المعلومات التي يتلقاها اللاعب أو المتعلم عن طريق حاسة السمع . </a:t>
            </a:r>
            <a:endParaRPr lang="en-US" sz="1600" dirty="0"/>
          </a:p>
          <a:p>
            <a:r>
              <a:rPr lang="ar-SA" sz="1600" b="1" dirty="0"/>
              <a:t>2-البصرية : </a:t>
            </a:r>
            <a:r>
              <a:rPr lang="ar-SA" sz="1600" dirty="0"/>
              <a:t>وهي المعلومات التي يتلقاها اللاعب أو المتعلم عن طريق حاسة البصر . </a:t>
            </a:r>
            <a:endParaRPr lang="en-US" sz="1600" dirty="0"/>
          </a:p>
          <a:p>
            <a:r>
              <a:rPr lang="ar-SA" sz="1600" b="1" dirty="0"/>
              <a:t>3-المختلطة (السمع بصرية) : </a:t>
            </a:r>
            <a:r>
              <a:rPr lang="ar-SA" sz="1600" dirty="0"/>
              <a:t>وهي المعلومات التي يتلقاها اللاعب أو المتعلم عن طريق حاستي السمع و البصر معاً </a:t>
            </a:r>
            <a:r>
              <a:rPr lang="ar-SA" sz="1600" b="1" dirty="0"/>
              <a:t> </a:t>
            </a:r>
            <a:r>
              <a:rPr lang="ar-SA" sz="1600" dirty="0"/>
              <a:t>.</a:t>
            </a:r>
            <a:endParaRPr lang="en-US" sz="1600" dirty="0"/>
          </a:p>
        </p:txBody>
      </p:sp>
    </p:spTree>
    <p:extLst>
      <p:ext uri="{BB962C8B-B14F-4D97-AF65-F5344CB8AC3E}">
        <p14:creationId xmlns:p14="http://schemas.microsoft.com/office/powerpoint/2010/main" val="7399895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220</Words>
  <Application>Microsoft Office PowerPoint</Application>
  <PresentationFormat>عرض على الشاشة (3:4)‏</PresentationFormat>
  <Paragraphs>66</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 وزارة التعليم العالي و البحث العلمي                    جامعة البصرة        كلية التربية البدنية و علوم الرياضة            الدراسات العليا / الدكتوراه                     التغذية الراجعة                 إعداد                                                     الأستاذ الدكتور                     محمد عنيسي الكعبي   2018                             </vt:lpstr>
      <vt:lpstr>  مفهوم التغذية الراجعة        يعتبر مفهوم التغذية الراجعة من المفاهيم التربوية الحديثة التي ظهرت في النصف الثاني من القرن العشرين ، غير أنها لاقت اهتماما كبيراً من التربويين وعلماء النفس على حد سواء . وكان أول من وضع هذا المصطلح هو " نوبرت واينر" عام 1948 م . وقد تركزت في بدايات الاهتمام بها في مجال معرفة النتائج ، وانصبت في جوهرها على التأكد فيما إذا تحققت الأهداف التربوية والسلوكية خلال عملية التعلم أم لا . ومما لا شك فيه أن التغذية الراجعة ومعرفة النتائج مفهومان يعبران عن ظاهرة واحدة .         و أما في المجال الرياضي فقد اتسع مفهوم التغذية الراجعة ، إذ أشارا عباس احمد السامرائي وعبد الكريم محمود السامرائي (1991) الى مفهومها بقولهما بأنها (هي المعلومات التي تعطى للمتعلم عن الانجاز في محاولة لتعليم المهارة والتي توضح دقة الحركة خلال او بعد الاستجابة او كليهما). اما يعرب خيون (2002) فقد عرف التغذية الراجعة بانها (كل المعلومات التي يحصل عليها الفرد خلال أو بعد أداء الاستجابة ، ويمكن أن تكون هذه المعلومات أما داخلية أو خارجية أو خلال أو بعد أداء الإستجابة ، ويمكن أن تكون هذه المعلومات جوهرية) . ويرى وجيه محجوب (2002) بأن التغذية الراجعة بالمفهوم الشامل والدقيق تعني (جميع المعلومات التي يمكن أن يحصل عليها المتعلم ومن مصادر مختلفة سواء كانت داخلية أو خارجية أو كليهما معا قبل أو أثناء أو بعد الأداء الحركي والهدف منها تعديل الاستجابات الحركية وصولاً الى الاستجابات المثلى) . وظائف التغذية الراجعة  أولاً : الوظيفة المعلوماتية       ان هذه الوظيفة تأخذ الصدارة في وظائف التغذية الراجعة لان المعلومات المستمدة من الاداء تكون المصدر الدقيق الذي يعتمد عليه المتعلم في المقارنة بين الاستجابة وبين نتيجة الاستجابة أي بين ما تم وما يجب ان يتم . وهذه المعلومات تعني كيفية تحسين الاستجابة التالية ، ومن هذا المنطلق فان التغذية الراجعة هنا تكون المصدر الاساس للمعلومات التي تصحح الاستجابة . وتعمل هذه الخاصية على توجيه الفرد </vt:lpstr>
      <vt:lpstr>دائه ، فتبين له الأداء المتقن فيثبته والأداء غير المتقن فيحذفه ، وهي ترفع من مستوى انتباه المتعلم إلى الظواهر المهمة للمهارة المراد تعلمها . ثانياً : الوظيفة الدافعية      تشكل هذه الخاصية محوراً هاماً ، حيث تسهم التغذية الراجعة في إثارة دافعية المتعلم للتعلم والإنجاز والأداء المتقن . مما يعني جعل المتعلم يستمتع بعملية التعلم ويقبل عليها بشوق ، و كلما زادت معلومات التغذية الراجعة سوف يؤدي ذلك الى أداء أحسن قياساً الى المعلومات العامة . و قد وجد بأن التغذية عالية المستوى تؤدي الى تحسين الأداء حتى عند المتعلمين جيداً . ثالثاً :  الوظيفة التشجيعية  التعزيزية       وتشكل هذه الخاصية مرتكزاً رئيساً في الدور الوظيفي للتغذية الراجعة ، الأمر الذي يساعد على التعلم ، و من وجهة نظر التشجيع فان التغذية الراجعة تكون اما ثواب او عقاب ، والتشجيع يمكن ان يكون داخلي او خارجي . فعندما يؤدي اللاعب حركة معينة فانه يمر بمرحلتين ، الاولى هو الاحساس بالحركة المنفذة (سمعي بصري) . والثانية مدى القناعة بالأداء . وفي هذا المجال يقوم المدرب او المدرس بتسهيل اداء المهارة الجديدة وتجزئتها بحيث يقوم بإعطاء جرعات تعليمية في بداية المحاولات لغرض زيادة القناعة لدى اللاعب ، وبالتالي تكون هذه القناعة عامل مشجع . ويمكن ان يكون الثواب عن طريق تشجيع المدرب للمتعلم ، اما العقاب فيمكن ان يكون عن طريق اثبات اخطاء اللاعب بمقارنة ذلك الخطأ مع النموذج الصحيح . رابعاً : الوظيفة الإخبارية  (الإعلامية)     وهي تقدم بشكل ( معلومات ) يمكن استخدامها لتعديل الواجب الحركي أو تصحيحه ، مما يدفع المتعلم إلى تعديل الأداء ويتجنب التكرار الخاطئ ، ويسمى هذا النوع بالتغذية الراجعة التصحيحية ، حيث إنها تقدم معلومات يمكن استخدامها لتوجيه التغيير ، و إن الإشارات و الإيحاءات و التصفيق و الصيحات أثناء المنافسة و الأداء ، ما هي إلا صورة واضحة من صور الوظيفة الإعلامية . شروط التغذية الراجعة  تكون مناسبة وفعالة . ان تكون الحاجة فعلية لها .</vt:lpstr>
      <vt:lpstr>ان تكون شاملة . مواكبة التغذية الراجعة الداخلية للتغذية الراجعة الخارجية والعكس صحيح . فوائد  التغذية الراجعة صقل وتطوير الاداء . تزويد الفرد بالمعلومات الخاصة عن الحركة  . توجيه الاستجابات نحو الهدف الحركي خلال المواقف التعليمية . تصحيح حافز للتعلم . لها وظيفة تعليمية وتعزيزية . طريقة عرض التغذية الراجعة (كيف تقدم التغذية الراجعة)     ان الالمام بالأنواع المتعددة للتغذية الراجعة يساعد المعلم او المدرب على تنفيذ واجبه بصورة جيدة ، فالتأثير المباشر للتغذية الراجعة من قبل المدرب مهم لمساعدة لاعبيه في الحصول على نتائج تعلم سريعة . و لا ينصح بالاعتماد على التغذية الراجعة اعتمادا كليا ، حيث يمكن ان تكون نتيجتها سلبية ، ويمكن القيام بطريقة عرض التغذية الراجعة بالشكل التالي :- تغذية راجعة عن كل محاولة (سلبيتها ينتج عنها الاتكالية) . تغذية راجعة متقطعة . تغذية راجعة بالملخص (لا تقود المتعلم للهدف) . تغذية راجعة بالمدى (تعلم كيفية الاختيار) . التغذية الراجعة بالمعدل . انواع التغذية الراجعة         يعد موضوع التغذية الراجعة من المواضع المهمة في مجال الدراسة والبحث ، إذ يمكن التعرف على أنواعها من خلال الوقت المناسب لإستخدامها أو من مصادرها أو حسب شكلها أو حسب تأثيرها و الى غير ذلك من التقسيمات و التوزيعات . وقد تباينت المصادر في تحديد أنواع التغذية الراجعة ، ويعود سبب ذلك التباين الى إعتماد العلماء على أسس ومبادئ مختلفة و سوف نستعرضها تباعاً و هي :-  أولاً : التغذية الراجعة حسب مصادرها  الخارجية : </vt:lpstr>
      <vt:lpstr>وتكون عادة في الاتجاه المعاكس للتغذية الراجعة الداخلية ، وهي عبارة عن معلومات اضافية او تكميلية حول الواجب الحركي ، وتأتي من مصادر خارجية كتعليمات المعلم او المدرب أو الزملاء أو الجمهور . لذا نستطيع على هذا الاساس ان نقول ان التغذية الراجعة الخارجية تكون اما مباشرة او متأخرة وكما يأتي :-   التغذية الراجعة الخارجية المباشرة .     تقدم قبل الفعل الحركي .     تقدم اثناء الفعل الحركي .     تقدم مباشرة بعد الفعل الحركي .   التغذية الراجعة الخارجية المتأخرة . تقدم قبل الفعل الحركي بفترة طويلة . تقدم بعد الفعل الحركي لمدة طويلة اما كلاميا او صوريا . تقدم المعلومات بشكل مستقل لكل اداء حركي بعد فترة طويلة .  تقدم معلومات عن مجموعة كمية الفعل الحركي بعد فترة طويلة .   الداخلية :  وهي المعلومات التي تأتي من مصادر حسية داخلية ، او تشترك فيها عدة منظومات عصبية تؤثر في السيطرة على الحركة مثل التوازن . ومن الممكن الحصول على المعلومات حول أوجه عديدة للحركة من خلال القنوات الحسية المختلفة. و تكون هذه المعلومات متلازمة لبعض الاستجابات الخاصة ، ولكل استجابة نحن نؤديها لابد وان يصاحبها او تكون مصدر للتغذية الراجعة الداخلية والتي تكون اساس لتقييم هذه الحركات . مثل هذه التغذية الراجعة الداخلية تكون غنية ومتعددة . وتتضمن فيها الحركات على معلومات جوهرية واساسية حول الاداء . ثانياً : التغذية الراجعة حسب زمن تقديمها الفورية :  وهي تعني إعطاء المعلومات الى اللاعب أو المتعلم حول نتيجة كل إستجابة يريدها فور صدورها . و هي تتصل وتعقب السلوك الملاحظ مباشرة ، وتزود المتعلم بالمعلومات أو التوجيهات والإرشادات اللازمة لتعزيز السلوك أو تطويره أو تصحيحه  المؤجلة : </vt:lpstr>
      <vt:lpstr>ان تكون شاملة . مواكبة التغذية الراجعة الداخلية للتغذية الراجعة الخارجية والعكس صحيح . فوائد  التغذية الراجعة صقل وتطوير الاداء . تزويد الفرد بالمعلومات الخاصة عن الحركة  . توجيه الاستجابات نحو الهدف الحركي خلال المواقف التعليمية . تصحيح حافز للتعلم . لها وظيفة تعليمية وتعزيزية . طريقة عرض التغذية الراجعة (كيف تقدم التغذية الراجعة)     ان الالمام بالأنواع المتعددة للتغذية الراجعة يساعد المعلم او المدرب على تنفيذ واجبه بصورة جيدة ، فالتأثير المباشر للتغذية الراجعة من قبل المدرب مهم لمساعدة لاعبيه في الحصول على نتائج تعلم سريعة . و لا ينصح بالاعتماد على التغذية الراجعة اعتمادا كليا ، حيث يمكن ان تكون نتيجتها سلبية ، ويمكن القيام بطريقة عرض التغذية الراجعة بالشكل التالي :- تغذية راجعة عن كل محاولة (سلبيتها ينتج عنها الاتكالية) . تغذية راجعة متقطعة . تغذية راجعة بالملخص (لا تقود المتعلم للهدف) . تغذية راجعة بالمدى (تعلم كيفية الاختيار) . التغذية الراجعة بالمعدل . انواع التغذية الراجعة         يعد موضوع التغذية الراجعة من المواضع المهمة في مجال الدراسة والبحث ، إذ يمكن التعرف على أنواعها من خلال الوقت المناسب لإستخدامها أو من مصادرها أو حسب شكلها أو حسب تأثيرها و الى غير ذلك من التقسيمات و التوزيعات . وقد تباينت المصادر في تحديد أنواع التغذية الراجعة ، ويعود سبب ذلك التباين الى إعتماد العلماء على أسس ومبادئ مختلفة و سوف نستعرضها تباعاً و هي :-  أولاً : التغذية الراجعة حسب مصادرها  الخارجية : </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5</cp:revision>
  <dcterms:created xsi:type="dcterms:W3CDTF">2018-12-16T06:30:34Z</dcterms:created>
  <dcterms:modified xsi:type="dcterms:W3CDTF">2018-12-16T07:21:03Z</dcterms:modified>
</cp:coreProperties>
</file>